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4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6" r:id="rId29"/>
    <p:sldId id="283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B530B-4463-43AD-AC1B-3144F7DBF2C7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A174B-F10E-49BD-9DDD-074E93568E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13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Docent maakt van te voren een nieuwe </a:t>
            </a:r>
            <a:r>
              <a:rPr lang="nl-NL" dirty="0" err="1"/>
              <a:t>padlet</a:t>
            </a:r>
            <a:r>
              <a:rPr lang="nl-NL" dirty="0"/>
              <a:t> 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A174B-F10E-49BD-9DDD-074E93568E8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10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13,5%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617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4,7%.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133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85%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000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44%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940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88%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310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46%. “Kan je dit grote verschil verklaren?”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337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Meisjes: 24%. Jongens 33%. “Wat kun je leren voor porno?”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281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75%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727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22% “Kan je een verklaring geven voor dit grote verschil?” – de meeste porno is gericht op mannen. Laten vaak zien wat mannen opwindend vinden.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369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19%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79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16,9 jaar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431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591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81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17,5 jaar. “Hoe zou het kunnen dat we vaak denken dat jongeren op jongere leeftijd seks hebben?”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95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75%. “Wat zijn redenen om een condoom te gebruiken?” “Zijn condooms 100% veilig?” – Condooms zijn bij juist gebruik in principe 100% veilig, in ieder geval voor zwangerschappen en de meeste soa’s (herpes kan ook via de huid overgedragen worden bij een uitbraak op de huid).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99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Meisjes: 31%. Jongens: 38%. Wat kunnen gevolgen zijn als de eerste keer seks onverwacht is?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83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35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22%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12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959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23%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B677-F221-49F1-9956-FB703B04AA4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24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veqfWqrDk0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bveqfWqrDk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.inf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unes.apple.com/nl/app/beter-in-bed/id877576336?mt=8" TargetMode="External"/><Relationship Id="rId5" Type="http://schemas.openxmlformats.org/officeDocument/2006/relationships/hyperlink" Target="https://play.google.com/store/apps/details?id=com.IJsfontein.SoaAids" TargetMode="External"/><Relationship Id="rId4" Type="http://schemas.openxmlformats.org/officeDocument/2006/relationships/hyperlink" Target="http://www.hoehetmoet.nl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6A9FD-476F-86D5-F0A9-B8393E1FA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Seks &amp; plezier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4D6DCF-4780-39F0-F5E7-1EAEF2602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Burgerschap: de vitale dimensie</a:t>
            </a:r>
          </a:p>
        </p:txBody>
      </p:sp>
    </p:spTree>
    <p:extLst>
      <p:ext uri="{BB962C8B-B14F-4D97-AF65-F5344CB8AC3E}">
        <p14:creationId xmlns:p14="http://schemas.microsoft.com/office/powerpoint/2010/main" val="9113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50DBB-D7AD-4FE4-A8BE-6A92C179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611184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B0C94C-D183-4CB9-9789-7F1C602FD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746" y="3560272"/>
            <a:ext cx="9070848" cy="457200"/>
          </a:xfrm>
        </p:spPr>
        <p:txBody>
          <a:bodyPr/>
          <a:lstStyle/>
          <a:p>
            <a:r>
              <a:rPr lang="nl-NL" dirty="0"/>
              <a:t>Hoeveel procent van de jongeren gebruikte de eerste keer een condoom?</a:t>
            </a:r>
          </a:p>
        </p:txBody>
      </p:sp>
    </p:spTree>
    <p:extLst>
      <p:ext uri="{BB962C8B-B14F-4D97-AF65-F5344CB8AC3E}">
        <p14:creationId xmlns:p14="http://schemas.microsoft.com/office/powerpoint/2010/main" val="130469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32535-20C6-46E1-81A3-1E1FD09A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1129658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F72FB0-730E-4858-A001-F4689B8B3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746" y="3634034"/>
            <a:ext cx="9070848" cy="457200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Voor hoeveel procent van de jongeren was de eerste keer seks onverwacht? Denk je dat er een verschil is tussen meisjes en jongens?</a:t>
            </a:r>
          </a:p>
        </p:txBody>
      </p:sp>
    </p:spTree>
    <p:extLst>
      <p:ext uri="{BB962C8B-B14F-4D97-AF65-F5344CB8AC3E}">
        <p14:creationId xmlns:p14="http://schemas.microsoft.com/office/powerpoint/2010/main" val="59058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88C3B-50D4-46D8-BAB8-24814F8D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457200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4F27A-85D6-41E7-89C8-947C50BB0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3" y="3503712"/>
            <a:ext cx="9070848" cy="457200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Hoeveel procent van de jongens had achteraf nog even willen wachten met de eerste keer seks?</a:t>
            </a:r>
          </a:p>
        </p:txBody>
      </p:sp>
    </p:spTree>
    <p:extLst>
      <p:ext uri="{BB962C8B-B14F-4D97-AF65-F5344CB8AC3E}">
        <p14:creationId xmlns:p14="http://schemas.microsoft.com/office/powerpoint/2010/main" val="353544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BD1AC-B99A-4085-9744-0C02B715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554623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92367-9ABE-4E80-9E2F-6FD58C1F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3" y="3531992"/>
            <a:ext cx="9070848" cy="457200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Hoeveel procent van de meisjes had achteraf nog even willen wachten met de eerste keer seks?</a:t>
            </a:r>
          </a:p>
        </p:txBody>
      </p:sp>
    </p:spTree>
    <p:extLst>
      <p:ext uri="{BB962C8B-B14F-4D97-AF65-F5344CB8AC3E}">
        <p14:creationId xmlns:p14="http://schemas.microsoft.com/office/powerpoint/2010/main" val="3736365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D6465-7E03-4DCC-9DBE-ABA7C9BE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893988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39C9F2-D395-4B19-9155-7CE9E460D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3" y="3429000"/>
            <a:ext cx="9070848" cy="457200"/>
          </a:xfrm>
        </p:spPr>
        <p:txBody>
          <a:bodyPr/>
          <a:lstStyle/>
          <a:p>
            <a:r>
              <a:rPr lang="nl-NL" dirty="0"/>
              <a:t>Hoeveel procent van de jongens zegt achteraf dat hun eerste keer seks vervelend was?</a:t>
            </a:r>
          </a:p>
        </p:txBody>
      </p:sp>
    </p:spTree>
    <p:extLst>
      <p:ext uri="{BB962C8B-B14F-4D97-AF65-F5344CB8AC3E}">
        <p14:creationId xmlns:p14="http://schemas.microsoft.com/office/powerpoint/2010/main" val="28767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B96C7-1035-4DE7-AEB7-9C405865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818573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20BD4C-D2BA-438E-9FD4-8624061B9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3" y="3487919"/>
            <a:ext cx="9070848" cy="457200"/>
          </a:xfrm>
        </p:spPr>
        <p:txBody>
          <a:bodyPr/>
          <a:lstStyle/>
          <a:p>
            <a:r>
              <a:rPr lang="nl-NL" dirty="0"/>
              <a:t>Hoeveel procent van de meisjes zegt achteraf dat hun eerste keer seks vervelend was?</a:t>
            </a:r>
          </a:p>
        </p:txBody>
      </p:sp>
    </p:spTree>
    <p:extLst>
      <p:ext uri="{BB962C8B-B14F-4D97-AF65-F5344CB8AC3E}">
        <p14:creationId xmlns:p14="http://schemas.microsoft.com/office/powerpoint/2010/main" val="83346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2ADAD-A6E4-48D1-9A22-757CEF8D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611184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51EF12-D51B-4137-876C-F4ECD7D7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9929" y="3531992"/>
            <a:ext cx="9070848" cy="457200"/>
          </a:xfrm>
        </p:spPr>
        <p:txBody>
          <a:bodyPr/>
          <a:lstStyle/>
          <a:p>
            <a:r>
              <a:rPr lang="nl-NL" dirty="0"/>
              <a:t>Hoeveel procent van de meisjes is de eerste keer overgehaald?</a:t>
            </a:r>
          </a:p>
        </p:txBody>
      </p:sp>
    </p:spTree>
    <p:extLst>
      <p:ext uri="{BB962C8B-B14F-4D97-AF65-F5344CB8AC3E}">
        <p14:creationId xmlns:p14="http://schemas.microsoft.com/office/powerpoint/2010/main" val="325226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DDD34-57BF-4C87-836C-ACD567E7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780866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73889A-05EF-4CD0-A065-64BFA7E7F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3" y="3525626"/>
            <a:ext cx="9070848" cy="457200"/>
          </a:xfrm>
        </p:spPr>
        <p:txBody>
          <a:bodyPr/>
          <a:lstStyle/>
          <a:p>
            <a:r>
              <a:rPr lang="nl-NL" dirty="0"/>
              <a:t>Hoeveel procent van de jongens is de eerste keer overgehaald?</a:t>
            </a:r>
          </a:p>
        </p:txBody>
      </p:sp>
    </p:spTree>
    <p:extLst>
      <p:ext uri="{BB962C8B-B14F-4D97-AF65-F5344CB8AC3E}">
        <p14:creationId xmlns:p14="http://schemas.microsoft.com/office/powerpoint/2010/main" val="2785108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B4F6B-7DB6-40AC-98D7-01C7994A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564050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D45B33-B678-4D8B-9235-52F9A603E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76" y="3513139"/>
            <a:ext cx="9070848" cy="457200"/>
          </a:xfrm>
        </p:spPr>
        <p:txBody>
          <a:bodyPr/>
          <a:lstStyle/>
          <a:p>
            <a:r>
              <a:rPr lang="nl-NL" dirty="0"/>
              <a:t>Hoeveel procent van de jongens tussen de 15 en 17 jaar heeft wel eens gemasturbeerd?</a:t>
            </a:r>
          </a:p>
        </p:txBody>
      </p:sp>
    </p:spTree>
    <p:extLst>
      <p:ext uri="{BB962C8B-B14F-4D97-AF65-F5344CB8AC3E}">
        <p14:creationId xmlns:p14="http://schemas.microsoft.com/office/powerpoint/2010/main" val="413683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AB80B-CA12-4CAC-B19A-3D3F6D23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658318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D7EAAF-5532-43AD-B223-ED26639D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76" y="3429000"/>
            <a:ext cx="9070848" cy="457200"/>
          </a:xfrm>
        </p:spPr>
        <p:txBody>
          <a:bodyPr/>
          <a:lstStyle/>
          <a:p>
            <a:r>
              <a:rPr lang="nl-NL" dirty="0"/>
              <a:t>Hoeveel procent van de meisjes tussen de 15 en 17 jaar heeft wel eens gemasturbeerd?</a:t>
            </a:r>
          </a:p>
        </p:txBody>
      </p:sp>
    </p:spTree>
    <p:extLst>
      <p:ext uri="{BB962C8B-B14F-4D97-AF65-F5344CB8AC3E}">
        <p14:creationId xmlns:p14="http://schemas.microsoft.com/office/powerpoint/2010/main" val="383904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D0184-9852-39BD-82B9-454B712C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/>
              <a:t>Burgerschap: de vitale dimensie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EE19A02-8C1D-12ED-4AEC-97C63F20A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27236"/>
              </p:ext>
            </p:extLst>
          </p:nvPr>
        </p:nvGraphicFramePr>
        <p:xfrm>
          <a:off x="263370" y="2501286"/>
          <a:ext cx="11665259" cy="1855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989">
                  <a:extLst>
                    <a:ext uri="{9D8B030D-6E8A-4147-A177-3AD203B41FA5}">
                      <a16:colId xmlns:a16="http://schemas.microsoft.com/office/drawing/2014/main" val="556867201"/>
                    </a:ext>
                  </a:extLst>
                </a:gridCol>
                <a:gridCol w="1577608">
                  <a:extLst>
                    <a:ext uri="{9D8B030D-6E8A-4147-A177-3AD203B41FA5}">
                      <a16:colId xmlns:a16="http://schemas.microsoft.com/office/drawing/2014/main" val="1709944409"/>
                    </a:ext>
                  </a:extLst>
                </a:gridCol>
                <a:gridCol w="1369112">
                  <a:extLst>
                    <a:ext uri="{9D8B030D-6E8A-4147-A177-3AD203B41FA5}">
                      <a16:colId xmlns:a16="http://schemas.microsoft.com/office/drawing/2014/main" val="2001407450"/>
                    </a:ext>
                  </a:extLst>
                </a:gridCol>
                <a:gridCol w="1247491">
                  <a:extLst>
                    <a:ext uri="{9D8B030D-6E8A-4147-A177-3AD203B41FA5}">
                      <a16:colId xmlns:a16="http://schemas.microsoft.com/office/drawing/2014/main" val="2527822241"/>
                    </a:ext>
                  </a:extLst>
                </a:gridCol>
                <a:gridCol w="1786101">
                  <a:extLst>
                    <a:ext uri="{9D8B030D-6E8A-4147-A177-3AD203B41FA5}">
                      <a16:colId xmlns:a16="http://schemas.microsoft.com/office/drawing/2014/main" val="3189301738"/>
                    </a:ext>
                  </a:extLst>
                </a:gridCol>
                <a:gridCol w="1421237">
                  <a:extLst>
                    <a:ext uri="{9D8B030D-6E8A-4147-A177-3AD203B41FA5}">
                      <a16:colId xmlns:a16="http://schemas.microsoft.com/office/drawing/2014/main" val="3534637525"/>
                    </a:ext>
                  </a:extLst>
                </a:gridCol>
                <a:gridCol w="1751353">
                  <a:extLst>
                    <a:ext uri="{9D8B030D-6E8A-4147-A177-3AD203B41FA5}">
                      <a16:colId xmlns:a16="http://schemas.microsoft.com/office/drawing/2014/main" val="1370117572"/>
                    </a:ext>
                  </a:extLst>
                </a:gridCol>
                <a:gridCol w="1195368">
                  <a:extLst>
                    <a:ext uri="{9D8B030D-6E8A-4147-A177-3AD203B41FA5}">
                      <a16:colId xmlns:a16="http://schemas.microsoft.com/office/drawing/2014/main" val="279193162"/>
                    </a:ext>
                  </a:extLst>
                </a:gridCol>
              </a:tblGrid>
              <a:tr h="551614">
                <a:tc>
                  <a:txBody>
                    <a:bodyPr/>
                    <a:lstStyle/>
                    <a:p>
                      <a:r>
                        <a:rPr lang="nl-NL" sz="1800" dirty="0"/>
                        <a:t>BS18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BS19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BS20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BS21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BS22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BS23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BS24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BS25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97381"/>
                  </a:ext>
                </a:extLst>
              </a:tr>
              <a:tr h="1303814"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Stress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Hygiëne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Arm &amp; Rijk: in de zorg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Geluk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Seks &amp; Veiligheid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Seks &amp; Plezier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Alcohol &amp; Drugs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Actie</a:t>
                      </a:r>
                    </a:p>
                    <a:p>
                      <a:pPr algn="ctr"/>
                      <a:r>
                        <a:rPr lang="nl-NL" sz="1800" dirty="0"/>
                        <a:t>les</a:t>
                      </a:r>
                    </a:p>
                  </a:txBody>
                  <a:tcPr marL="92746" marR="92746" marT="46373" marB="46373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2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266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17B96-34D9-47C5-B891-64EDEA8A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714879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EF4202-B174-4BCD-9109-8E335BADF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76" y="3591613"/>
            <a:ext cx="9070848" cy="457200"/>
          </a:xfrm>
        </p:spPr>
        <p:txBody>
          <a:bodyPr>
            <a:normAutofit fontScale="92500"/>
          </a:bodyPr>
          <a:lstStyle/>
          <a:p>
            <a:r>
              <a:rPr lang="nl-NL" dirty="0"/>
              <a:t>Hoeveel procent van de jongens tussen de 15 en 17 jaar heeft wel eens een orgasme gehad?</a:t>
            </a:r>
          </a:p>
        </p:txBody>
      </p:sp>
    </p:spTree>
    <p:extLst>
      <p:ext uri="{BB962C8B-B14F-4D97-AF65-F5344CB8AC3E}">
        <p14:creationId xmlns:p14="http://schemas.microsoft.com/office/powerpoint/2010/main" val="288067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D29AD-49DF-4DF8-82A5-5A1FA994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4" y="1029080"/>
            <a:ext cx="9070848" cy="2399920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0F14A0-7EC2-40B3-B43C-70DD90E1E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76" y="3550846"/>
            <a:ext cx="9070848" cy="457200"/>
          </a:xfrm>
        </p:spPr>
        <p:txBody>
          <a:bodyPr>
            <a:normAutofit fontScale="92500"/>
          </a:bodyPr>
          <a:lstStyle/>
          <a:p>
            <a:r>
              <a:rPr lang="nl-NL" dirty="0"/>
              <a:t>Hoeveel procent van de meisjes tussen de 15 en 17 jaar heeft wel eens een orgasme gehad?</a:t>
            </a:r>
          </a:p>
        </p:txBody>
      </p:sp>
    </p:spTree>
    <p:extLst>
      <p:ext uri="{BB962C8B-B14F-4D97-AF65-F5344CB8AC3E}">
        <p14:creationId xmlns:p14="http://schemas.microsoft.com/office/powerpoint/2010/main" val="3566258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F4D8C-9573-4FC3-9796-F1BC0C36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630037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9A5BA0-52BC-459C-BA87-32803B1D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76" y="3569700"/>
            <a:ext cx="9070848" cy="457200"/>
          </a:xfrm>
        </p:spPr>
        <p:txBody>
          <a:bodyPr>
            <a:normAutofit fontScale="92500"/>
          </a:bodyPr>
          <a:lstStyle/>
          <a:p>
            <a:r>
              <a:rPr lang="nl-NL" dirty="0"/>
              <a:t>Hoeveel procent van de meisjes vindt porno leerzaam? En hoeveel procent van de jongens?</a:t>
            </a:r>
          </a:p>
        </p:txBody>
      </p:sp>
    </p:spTree>
    <p:extLst>
      <p:ext uri="{BB962C8B-B14F-4D97-AF65-F5344CB8AC3E}">
        <p14:creationId xmlns:p14="http://schemas.microsoft.com/office/powerpoint/2010/main" val="3483414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AA698-FDE0-411E-B408-46360D22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809147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1531A8-6978-44BB-97F5-8A53F2609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76" y="3725945"/>
            <a:ext cx="9070848" cy="457200"/>
          </a:xfrm>
        </p:spPr>
        <p:txBody>
          <a:bodyPr/>
          <a:lstStyle/>
          <a:p>
            <a:r>
              <a:rPr lang="nl-NL" dirty="0"/>
              <a:t>Hoeveel procent van de jongens vindt porno opwindend?</a:t>
            </a:r>
          </a:p>
        </p:txBody>
      </p:sp>
    </p:spTree>
    <p:extLst>
      <p:ext uri="{BB962C8B-B14F-4D97-AF65-F5344CB8AC3E}">
        <p14:creationId xmlns:p14="http://schemas.microsoft.com/office/powerpoint/2010/main" val="4271866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EE5DC-792E-44A3-951C-D89964F6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875134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08DB2B-E958-4BC7-8E0A-AA0AD2C9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76" y="3531992"/>
            <a:ext cx="9070848" cy="457200"/>
          </a:xfrm>
        </p:spPr>
        <p:txBody>
          <a:bodyPr/>
          <a:lstStyle/>
          <a:p>
            <a:r>
              <a:rPr lang="nl-NL" dirty="0"/>
              <a:t>Hoeveel procent van de meisjes vindt porno opwindend?</a:t>
            </a:r>
          </a:p>
        </p:txBody>
      </p:sp>
    </p:spTree>
    <p:extLst>
      <p:ext uri="{BB962C8B-B14F-4D97-AF65-F5344CB8AC3E}">
        <p14:creationId xmlns:p14="http://schemas.microsoft.com/office/powerpoint/2010/main" val="3890151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22FEC-2823-499D-8265-775AD231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620611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328C31-09EC-4B12-82D8-99414EB34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8466" y="3429000"/>
            <a:ext cx="9070848" cy="457200"/>
          </a:xfrm>
        </p:spPr>
        <p:txBody>
          <a:bodyPr/>
          <a:lstStyle/>
          <a:p>
            <a:r>
              <a:rPr lang="nl-NL" dirty="0"/>
              <a:t>Hoeveel procent van de jongens komt te snel klaar naar hun zin?</a:t>
            </a:r>
          </a:p>
        </p:txBody>
      </p:sp>
    </p:spTree>
    <p:extLst>
      <p:ext uri="{BB962C8B-B14F-4D97-AF65-F5344CB8AC3E}">
        <p14:creationId xmlns:p14="http://schemas.microsoft.com/office/powerpoint/2010/main" val="3102670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1366A-441E-4AE8-8CD3-1B5585C7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564050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6C7DEF-8685-4CFF-A1D5-D2761CDAC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76" y="3343456"/>
            <a:ext cx="9070848" cy="457200"/>
          </a:xfrm>
        </p:spPr>
        <p:txBody>
          <a:bodyPr/>
          <a:lstStyle/>
          <a:p>
            <a:r>
              <a:rPr lang="nl-NL" dirty="0"/>
              <a:t>Hoeveel procent van de meisjes komt te snel klaar naar haar zin?</a:t>
            </a:r>
          </a:p>
        </p:txBody>
      </p:sp>
    </p:spTree>
    <p:extLst>
      <p:ext uri="{BB962C8B-B14F-4D97-AF65-F5344CB8AC3E}">
        <p14:creationId xmlns:p14="http://schemas.microsoft.com/office/powerpoint/2010/main" val="2994779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5294A-7866-4D33-A6FE-23ACE876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Nabespreken 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FC424B-E2AC-442C-BF31-FE5D675FE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Hoe komt het dat er zulke grote verschillen zijn tussen jongens en meisjes?</a:t>
            </a:r>
          </a:p>
          <a:p>
            <a:pPr algn="ctr"/>
            <a:r>
              <a:rPr lang="nl-NL" dirty="0"/>
              <a:t>Welke (verkeerde) ideeën kan je opdoen van porno kijken?</a:t>
            </a:r>
          </a:p>
          <a:p>
            <a:pPr algn="ctr"/>
            <a:r>
              <a:rPr lang="nl-NL" dirty="0"/>
              <a:t>Wat kan je doen om seks voor beide partijen fijn te maken?</a:t>
            </a:r>
          </a:p>
        </p:txBody>
      </p:sp>
    </p:spTree>
    <p:extLst>
      <p:ext uri="{BB962C8B-B14F-4D97-AF65-F5344CB8AC3E}">
        <p14:creationId xmlns:p14="http://schemas.microsoft.com/office/powerpoint/2010/main" val="214373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3E8BC-3729-4030-B5BC-68324319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8" y="504305"/>
            <a:ext cx="10178322" cy="1492132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6"/>
                </a:solidFill>
              </a:rPr>
              <a:t>Seks hoort leuk te zijn maar dat lukt niet altijd in een keer!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A93D10-F9A0-489A-A16B-23B66344E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758" y="4622800"/>
            <a:ext cx="10178322" cy="195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9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https://www.youtube.com/watch?v=bveqfWqrDk0</a:t>
            </a:r>
            <a:r>
              <a:rPr lang="nl-NL" sz="2900" dirty="0">
                <a:solidFill>
                  <a:schemeClr val="accent6"/>
                </a:solidFill>
              </a:rPr>
              <a:t>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Onlinemedia 3" title="De eerste keer seks | Emma's Peepshow">
            <a:hlinkClick r:id="" action="ppaction://media"/>
            <a:extLst>
              <a:ext uri="{FF2B5EF4-FFF2-40B4-BE49-F238E27FC236}">
                <a16:creationId xmlns:a16="http://schemas.microsoft.com/office/drawing/2014/main" id="{1E3E0203-88E8-125B-AF49-C35FD07B3F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60199" y="2083210"/>
            <a:ext cx="4917440" cy="27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0FE051AA-0631-4833-B52C-BE76B9D3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F2829316-8F5B-4EA1-9581-1F1152944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A72CEC-1050-FCD8-D997-1FC3D3F7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300" cap="all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Heb je nog een prangende vraag over seks </a:t>
            </a:r>
            <a:br>
              <a:rPr lang="en-US" sz="3300" cap="all" spc="-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300" cap="all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br>
              <a:rPr lang="en-US" sz="3300" cap="all" spc="-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300" cap="all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 concept dat je graag uitgelegd wil horen?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F696DF-8DBF-4320-BAC1-DA7D343D0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33786" y="4682062"/>
            <a:ext cx="5355264" cy="95097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spc="80">
                <a:solidFill>
                  <a:schemeClr val="tx1"/>
                </a:solidFill>
              </a:rPr>
              <a:t>Anonieme manier om vragen te stellen via form/of op papier</a:t>
            </a:r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AD11D7A6-5D57-426A-A17A-1FD70DF6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74" name="Straight Connector 2073">
            <a:extLst>
              <a:ext uri="{FF2B5EF4-FFF2-40B4-BE49-F238E27FC236}">
                <a16:creationId xmlns:a16="http://schemas.microsoft.com/office/drawing/2014/main" id="{46B486D1-EF0A-4077-9343-C9DB94C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75646751-9C0C-4565-B6A3-3B1C50E6A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Connector 2077">
            <a:extLst>
              <a:ext uri="{FF2B5EF4-FFF2-40B4-BE49-F238E27FC236}">
                <a16:creationId xmlns:a16="http://schemas.microsoft.com/office/drawing/2014/main" id="{8DBA2A92-1748-4444-9DE9-95CEFF28F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artjes sticker">
            <a:extLst>
              <a:ext uri="{FF2B5EF4-FFF2-40B4-BE49-F238E27FC236}">
                <a16:creationId xmlns:a16="http://schemas.microsoft.com/office/drawing/2014/main" id="{28CCD449-1E30-AF1B-A2F5-0AA22C0A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170" y="1566680"/>
            <a:ext cx="3752067" cy="37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2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AE1C5D-7FB5-2396-0100-4DA292B8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nl-NL" sz="4400" dirty="0"/>
              <a:t>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07D8D3-F647-488B-9C9A-02226E5E8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nl-NL" dirty="0"/>
              <a:t>Vorige week hebben we het gehad over die ongewenste effecten van seks</a:t>
            </a:r>
          </a:p>
          <a:p>
            <a:r>
              <a:rPr lang="nl-NL" dirty="0"/>
              <a:t>Vandaag gaan we het hebben over de </a:t>
            </a:r>
            <a:r>
              <a:rPr lang="nl-NL" b="1" dirty="0"/>
              <a:t>gewenste effecten van seks </a:t>
            </a:r>
            <a:r>
              <a:rPr lang="nl-NL" dirty="0"/>
              <a:t>en alles dat daar bij komt kijken</a:t>
            </a:r>
          </a:p>
          <a:p>
            <a:r>
              <a:rPr lang="nl-NL" dirty="0"/>
              <a:t>We gaan dus kijken naar wat leuk en positie kan zijn aan seks.</a:t>
            </a:r>
          </a:p>
          <a:p>
            <a:r>
              <a:rPr lang="nl-NL" dirty="0"/>
              <a:t>Hierbij letten we op de verschillen tussen mannen en vrouwen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692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1511F-51A6-4B03-9BD2-6F140C0E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/>
                </a:solidFill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0C9575-7527-4F6F-A47F-29EBFBD7C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sz="24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nl-NL" sz="2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accent6"/>
                </a:solidFill>
                <a:latin typeface="Arial"/>
                <a:cs typeface="Arial"/>
              </a:rPr>
              <a:t>Voor meer tips over fijne seks:</a:t>
            </a:r>
          </a:p>
          <a:p>
            <a:pPr>
              <a:buBlip>
                <a:blip r:embed="rId2"/>
              </a:buBlip>
            </a:pPr>
            <a:r>
              <a:rPr lang="nl-NL" dirty="0">
                <a:latin typeface="Arial"/>
                <a:cs typeface="Arial"/>
                <a:hlinkClick r:id="rId3"/>
              </a:rPr>
              <a:t>www.sense.info</a:t>
            </a:r>
            <a:r>
              <a:rPr lang="nl-NL" dirty="0">
                <a:latin typeface="Arial"/>
                <a:cs typeface="Arial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nl-NL" dirty="0">
                <a:latin typeface="Arial"/>
                <a:cs typeface="Arial"/>
                <a:hlinkClick r:id="rId4"/>
              </a:rPr>
              <a:t>www.hoehetmoet.nl</a:t>
            </a:r>
            <a:r>
              <a:rPr lang="nl-NL" dirty="0">
                <a:latin typeface="Arial"/>
                <a:cs typeface="Arial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nl-NL" dirty="0">
                <a:solidFill>
                  <a:schemeClr val="accent6"/>
                </a:solidFill>
                <a:latin typeface="Arial"/>
                <a:cs typeface="Arial"/>
              </a:rPr>
              <a:t>Download gratis de Beter in Bed-app in </a:t>
            </a:r>
            <a:r>
              <a:rPr lang="nl-NL" dirty="0">
                <a:latin typeface="Arial"/>
                <a:cs typeface="Arial"/>
                <a:hlinkClick r:id="rId5"/>
              </a:rPr>
              <a:t>Play store </a:t>
            </a:r>
            <a:r>
              <a:rPr lang="nl-NL" dirty="0">
                <a:solidFill>
                  <a:schemeClr val="accent6"/>
                </a:solidFill>
                <a:latin typeface="Arial"/>
                <a:cs typeface="Arial"/>
              </a:rPr>
              <a:t>of </a:t>
            </a:r>
            <a:r>
              <a:rPr lang="nl-NL" dirty="0">
                <a:latin typeface="Arial"/>
                <a:cs typeface="Arial"/>
                <a:hlinkClick r:id="rId6"/>
              </a:rPr>
              <a:t>App store</a:t>
            </a:r>
            <a:r>
              <a:rPr lang="nl-NL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accent6"/>
                </a:solidFill>
                <a:latin typeface="Arial"/>
                <a:cs typeface="Arial"/>
              </a:rPr>
              <a:t>Heb je seksuele problemen?</a:t>
            </a:r>
          </a:p>
          <a:p>
            <a:pPr>
              <a:buBlip>
                <a:blip r:embed="rId2"/>
              </a:buBlip>
            </a:pPr>
            <a:r>
              <a:rPr lang="nl-NL" dirty="0">
                <a:solidFill>
                  <a:schemeClr val="accent6"/>
                </a:solidFill>
                <a:latin typeface="Arial"/>
                <a:cs typeface="Arial"/>
              </a:rPr>
              <a:t>Ga naar </a:t>
            </a:r>
            <a:r>
              <a:rPr lang="nl-NL" dirty="0">
                <a:latin typeface="Arial"/>
                <a:cs typeface="Arial"/>
                <a:hlinkClick r:id="rId3"/>
              </a:rPr>
              <a:t>www.sense.info</a:t>
            </a:r>
            <a:r>
              <a:rPr lang="nl-NL" dirty="0">
                <a:latin typeface="Arial"/>
                <a:cs typeface="Arial"/>
              </a:rPr>
              <a:t>  </a:t>
            </a:r>
          </a:p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    </a:t>
            </a:r>
            <a:r>
              <a:rPr lang="nl-NL" dirty="0">
                <a:solidFill>
                  <a:schemeClr val="accent6"/>
                </a:solidFill>
                <a:latin typeface="Arial"/>
                <a:cs typeface="Arial"/>
              </a:rPr>
              <a:t>(je kunt ook bellen, chatten of een afspraak maken)</a:t>
            </a:r>
          </a:p>
          <a:p>
            <a:pPr>
              <a:buBlip>
                <a:blip r:embed="rId2"/>
              </a:buBlip>
            </a:pPr>
            <a:r>
              <a:rPr lang="nl-NL" dirty="0">
                <a:solidFill>
                  <a:schemeClr val="accent6"/>
                </a:solidFill>
                <a:latin typeface="Arial"/>
                <a:cs typeface="Arial"/>
              </a:rPr>
              <a:t>Ga naar je huisarts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870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5E3D3D-93B0-14C8-56B6-5E2AA414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nl-NL" sz="4400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21831C-26BA-F2DD-F653-73D9DE7E4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nl-NL" dirty="0"/>
              <a:t>Ideeën over seks bespreken</a:t>
            </a:r>
          </a:p>
          <a:p>
            <a:r>
              <a:rPr lang="nl-NL" dirty="0"/>
              <a:t>Seks quiz</a:t>
            </a:r>
          </a:p>
          <a:p>
            <a:r>
              <a:rPr lang="nl-NL" dirty="0"/>
              <a:t>(Anoniem) Vragenrondje</a:t>
            </a:r>
          </a:p>
        </p:txBody>
      </p:sp>
    </p:spTree>
    <p:extLst>
      <p:ext uri="{BB962C8B-B14F-4D97-AF65-F5344CB8AC3E}">
        <p14:creationId xmlns:p14="http://schemas.microsoft.com/office/powerpoint/2010/main" val="148043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26AA8-A746-34CD-0CCA-18F934AD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056" y="2743199"/>
            <a:ext cx="10058400" cy="1885361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Seks = Alle handelingen die bewust uitgevoerd worden om iemand seksueel te stimuleren, meestal met het idee om een orgasme te bereiken</a:t>
            </a:r>
          </a:p>
        </p:txBody>
      </p:sp>
    </p:spTree>
    <p:extLst>
      <p:ext uri="{BB962C8B-B14F-4D97-AF65-F5344CB8AC3E}">
        <p14:creationId xmlns:p14="http://schemas.microsoft.com/office/powerpoint/2010/main" val="217072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BB2D0-CAFA-B93C-DDCB-63914A07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Ons beeld over seks wordt beïnvloed door:</a:t>
            </a:r>
          </a:p>
        </p:txBody>
      </p:sp>
      <p:sp>
        <p:nvSpPr>
          <p:cNvPr id="5" name="AutoShape 4" descr="Opinie voor Het Parool over de Netflix-serie Sex Education | L i n d a D u  i t s">
            <a:extLst>
              <a:ext uri="{FF2B5EF4-FFF2-40B4-BE49-F238E27FC236}">
                <a16:creationId xmlns:a16="http://schemas.microsoft.com/office/drawing/2014/main" id="{DD638E9E-2616-7EA7-D1FA-4D737A4A46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2" name="Picture 8" descr="Recensie: Sex education - seizoen 2 - Chicklit">
            <a:extLst>
              <a:ext uri="{FF2B5EF4-FFF2-40B4-BE49-F238E27FC236}">
                <a16:creationId xmlns:a16="http://schemas.microsoft.com/office/drawing/2014/main" id="{25DE1E5E-728B-68EE-F3EF-6E1C84086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198" y="2979328"/>
            <a:ext cx="274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tflix Nederland - Kijk series online, kijk films online">
            <a:extLst>
              <a:ext uri="{FF2B5EF4-FFF2-40B4-BE49-F238E27FC236}">
                <a16:creationId xmlns:a16="http://schemas.microsoft.com/office/drawing/2014/main" id="{24552B38-AF5E-959D-DBC4-DB5F10FE2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173955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pvoeden: hoeveel invloed hebben ouders eigenlijk op hun kinderen?">
            <a:extLst>
              <a:ext uri="{FF2B5EF4-FFF2-40B4-BE49-F238E27FC236}">
                <a16:creationId xmlns:a16="http://schemas.microsoft.com/office/drawing/2014/main" id="{F3A48857-9BCE-5CFE-8302-B94F3A1E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8" y="1904206"/>
            <a:ext cx="2757847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elukkig multiraciale groep vrienden met plezier en lachen | Premium Foto">
            <a:extLst>
              <a:ext uri="{FF2B5EF4-FFF2-40B4-BE49-F238E27FC236}">
                <a16:creationId xmlns:a16="http://schemas.microsoft.com/office/drawing/2014/main" id="{AFE2E871-5DFB-1BF5-F528-09439C6B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71925"/>
            <a:ext cx="3673020" cy="24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F28754A-6051-B225-88BC-C94C30C15EE9}"/>
              </a:ext>
            </a:extLst>
          </p:cNvPr>
          <p:cNvSpPr txBox="1"/>
          <p:nvPr/>
        </p:nvSpPr>
        <p:spPr>
          <a:xfrm>
            <a:off x="5378657" y="5923018"/>
            <a:ext cx="227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50"/>
                </a:solidFill>
                <a:latin typeface="Bauhaus 93" panose="04030905020B02020C02" pitchFamily="82" charset="0"/>
              </a:rPr>
              <a:t>Porno</a:t>
            </a:r>
          </a:p>
        </p:txBody>
      </p:sp>
      <p:pic>
        <p:nvPicPr>
          <p:cNvPr id="1040" name="Picture 16" descr="The Fifty Shades Trilogy 3 Books Collection Set By ... — Books2Door">
            <a:extLst>
              <a:ext uri="{FF2B5EF4-FFF2-40B4-BE49-F238E27FC236}">
                <a16:creationId xmlns:a16="http://schemas.microsoft.com/office/drawing/2014/main" id="{64C1A6F1-1E4D-81F8-15C8-5C60AA1C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55" y="3373241"/>
            <a:ext cx="2283414" cy="22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ebsites van religies en levensbeschouwingen in Vlaanderen | Kerknet">
            <a:extLst>
              <a:ext uri="{FF2B5EF4-FFF2-40B4-BE49-F238E27FC236}">
                <a16:creationId xmlns:a16="http://schemas.microsoft.com/office/drawing/2014/main" id="{3690B20D-0CAB-1FD0-EBEE-5D233512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0411" y="2162625"/>
            <a:ext cx="2436491" cy="9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2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BA5544-E561-5D1A-EAC3-9AAA302B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nl-NL" sz="3600"/>
              <a:t>Padlet (anoniem)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6B1A8A-33D0-CCA7-90C8-CAAAF8232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tx1">
                    <a:lumMod val="75000"/>
                    <a:lumOff val="25000"/>
                  </a:schemeClr>
                </a:solidFill>
              </a:rPr>
              <a:t>Schrijf in de padlet alle ideen, voorstellingen, gedachtes die je hebt bij seks.</a:t>
            </a:r>
          </a:p>
          <a:p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>
                <a:solidFill>
                  <a:schemeClr val="tx1">
                    <a:lumMod val="75000"/>
                    <a:lumOff val="25000"/>
                  </a:schemeClr>
                </a:solidFill>
              </a:rPr>
              <a:t>Wat is prettig en wat is onprettig?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36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866C8-CAF8-4774-84B9-15044B96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73897"/>
            <a:ext cx="8937837" cy="763571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69E4B5-E2AB-490A-9EE8-CFB7BBD79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6635" y="3563333"/>
            <a:ext cx="9070848" cy="457200"/>
          </a:xfrm>
        </p:spPr>
        <p:txBody>
          <a:bodyPr/>
          <a:lstStyle/>
          <a:p>
            <a:r>
              <a:rPr lang="nl-NL" dirty="0"/>
              <a:t>Op welke leeftijd hebben meisjes gemiddeld voor het eerst seks?</a:t>
            </a:r>
          </a:p>
        </p:txBody>
      </p:sp>
    </p:spTree>
    <p:extLst>
      <p:ext uri="{BB962C8B-B14F-4D97-AF65-F5344CB8AC3E}">
        <p14:creationId xmlns:p14="http://schemas.microsoft.com/office/powerpoint/2010/main" val="220901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BD54A-7C4C-4C4E-A6A5-1C9D4C3B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752586"/>
          </a:xfrm>
        </p:spPr>
        <p:txBody>
          <a:bodyPr/>
          <a:lstStyle/>
          <a:p>
            <a:r>
              <a:rPr lang="nl-NL" sz="2400" dirty="0"/>
              <a:t>Seksquiz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CEAF6-2679-49BA-BBBA-57A91EB95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3307" y="3553906"/>
            <a:ext cx="9070848" cy="457200"/>
          </a:xfrm>
        </p:spPr>
        <p:txBody>
          <a:bodyPr/>
          <a:lstStyle/>
          <a:p>
            <a:r>
              <a:rPr lang="nl-NL" dirty="0"/>
              <a:t>Op welke leeftijd hebben jongens gemiddeld voor het eerst seks?</a:t>
            </a:r>
          </a:p>
        </p:txBody>
      </p:sp>
    </p:spTree>
    <p:extLst>
      <p:ext uri="{BB962C8B-B14F-4D97-AF65-F5344CB8AC3E}">
        <p14:creationId xmlns:p14="http://schemas.microsoft.com/office/powerpoint/2010/main" val="2483203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829</Words>
  <Application>Microsoft Office PowerPoint</Application>
  <PresentationFormat>Breedbeeld</PresentationFormat>
  <Paragraphs>145</Paragraphs>
  <Slides>30</Slides>
  <Notes>21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Arial</vt:lpstr>
      <vt:lpstr>Bauhaus 93</vt:lpstr>
      <vt:lpstr>Calibri</vt:lpstr>
      <vt:lpstr>Century Gothic</vt:lpstr>
      <vt:lpstr>Garamond</vt:lpstr>
      <vt:lpstr>Savon</vt:lpstr>
      <vt:lpstr>Seks &amp; plezier</vt:lpstr>
      <vt:lpstr>Burgerschap: de vitale dimensie</vt:lpstr>
      <vt:lpstr>Doelen</vt:lpstr>
      <vt:lpstr>Programma</vt:lpstr>
      <vt:lpstr>Seks = Alle handelingen die bewust uitgevoerd worden om iemand seksueel te stimuleren, meestal met het idee om een orgasme te bereiken</vt:lpstr>
      <vt:lpstr>Ons beeld over seks wordt beïnvloed door:</vt:lpstr>
      <vt:lpstr>Padlet (anoniem)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Seksquiz</vt:lpstr>
      <vt:lpstr>Nabespreken quiz</vt:lpstr>
      <vt:lpstr>Seks hoort leuk te zijn maar dat lukt niet altijd in een keer! </vt:lpstr>
      <vt:lpstr>Heb je nog een prangende vraag over seks  of  concept dat je graag uitgelegd wil horen?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 &amp; plezier</dc:title>
  <dc:creator>Anne-May Smits</dc:creator>
  <cp:lastModifiedBy>Anne-May Smits</cp:lastModifiedBy>
  <cp:revision>3</cp:revision>
  <dcterms:created xsi:type="dcterms:W3CDTF">2022-12-14T11:36:14Z</dcterms:created>
  <dcterms:modified xsi:type="dcterms:W3CDTF">2022-12-14T14:09:23Z</dcterms:modified>
</cp:coreProperties>
</file>